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861" r:id="rId5"/>
  </p:sldMasterIdLst>
  <p:notesMasterIdLst>
    <p:notesMasterId r:id="rId14"/>
  </p:notesMasterIdLst>
  <p:handoutMasterIdLst>
    <p:handoutMasterId r:id="rId15"/>
  </p:handoutMasterIdLst>
  <p:sldIdLst>
    <p:sldId id="281" r:id="rId6"/>
    <p:sldId id="265" r:id="rId7"/>
    <p:sldId id="280" r:id="rId8"/>
    <p:sldId id="276" r:id="rId9"/>
    <p:sldId id="275" r:id="rId10"/>
    <p:sldId id="278" r:id="rId11"/>
    <p:sldId id="279" r:id="rId12"/>
    <p:sldId id="266" r:id="rId13"/>
  </p:sldIdLst>
  <p:sldSz cx="12192000" cy="6858000"/>
  <p:notesSz cx="6858000" cy="9144000"/>
  <p:embeddedFontLst>
    <p:embeddedFont>
      <p:font typeface="Nunito Sans" pitchFamily="2" charset="0"/>
      <p:regular r:id="rId16"/>
      <p:bold r:id="rId17"/>
      <p:italic r:id="rId18"/>
      <p:boldItalic r:id="rId19"/>
    </p:embeddedFont>
    <p:embeddedFont>
      <p:font typeface="Nunito Sans Light" pitchFamily="2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Xmas" id="{78BBBBED-99B7-49D1-B76D-DB056A881A58}">
          <p14:sldIdLst>
            <p14:sldId id="281"/>
            <p14:sldId id="265"/>
            <p14:sldId id="280"/>
            <p14:sldId id="276"/>
            <p14:sldId id="275"/>
            <p14:sldId id="278"/>
            <p14:sldId id="279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091"/>
    <a:srgbClr val="E4E4E4"/>
    <a:srgbClr val="FAB619"/>
    <a:srgbClr val="BD6E9B"/>
    <a:srgbClr val="FABD31"/>
    <a:srgbClr val="E8E8E8"/>
    <a:srgbClr val="AAC5BD"/>
    <a:srgbClr val="EE7172"/>
    <a:srgbClr val="7BCB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8AD9A-8530-4A25-8412-0393504C4BE8}" v="55" dt="2023-01-23T09:36:13.446"/>
    <p1510:client id="{E2028E00-B686-4B84-BC33-9A8721186AEF}" v="75" dt="2022-12-13T14:31:42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69096" autoAdjust="0"/>
  </p:normalViewPr>
  <p:slideViewPr>
    <p:cSldViewPr>
      <p:cViewPr varScale="1">
        <p:scale>
          <a:sx n="79" d="100"/>
          <a:sy n="79" d="100"/>
        </p:scale>
        <p:origin x="10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"/>
    </p:cViewPr>
  </p:sorter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100" dirty="0">
              <a:latin typeface="Nunito Sans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337E6-6BEA-4891-BA4C-03122E4F3692}" type="datetimeFigureOut">
              <a:rPr lang="en-GB" sz="1100" smtClean="0">
                <a:latin typeface="Nunito Sans" pitchFamily="2" charset="0"/>
              </a:rPr>
              <a:t>23/01/2023</a:t>
            </a:fld>
            <a:endParaRPr lang="en-GB" sz="1100" dirty="0">
              <a:latin typeface="Nunito Sans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100" dirty="0">
              <a:latin typeface="Nunito San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3F079-8787-42C7-A1E2-F3AB77833DF5}" type="slidenum">
              <a:rPr lang="en-GB" sz="1100" smtClean="0">
                <a:latin typeface="Nunito Sans" pitchFamily="2" charset="0"/>
              </a:rPr>
              <a:t>‹#›</a:t>
            </a:fld>
            <a:endParaRPr lang="en-GB" sz="1100" dirty="0"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3BEE73F2-55BE-4DED-BD00-A7CC6FAF8851}" type="datetimeFigureOut">
              <a:rPr lang="en-GB" smtClean="0"/>
              <a:pPr/>
              <a:t>23/01/2023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85900" y="448585"/>
            <a:ext cx="3751312" cy="2110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32656" y="2627783"/>
            <a:ext cx="6192688" cy="60574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53DFBC5D-9444-4997-B900-DD869E0474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6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1pPr>
    <a:lvl2pPr marL="36195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2pPr>
    <a:lvl3pPr marL="541338" indent="-171450" algn="l" defTabSz="914400" rtl="0" eaLnBrk="1" latinLnBrk="0" hangingPunct="1">
      <a:spcAft>
        <a:spcPts val="600"/>
      </a:spcAft>
      <a:buFont typeface="Nunito Sans" pitchFamily="2" charset="0"/>
      <a:buChar char="‐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fl.mobi/Wordutopi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fl.mobi/Wordutopi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fl.mobi/Wordutopi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fl.mobi/Wordutopi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5</a:t>
            </a:r>
            <a:r>
              <a:rPr lang="en-GB" sz="1800" baseline="300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th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 December</a:t>
            </a:r>
          </a:p>
          <a:p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Winter is an Old English word (plural </a:t>
            </a:r>
            <a:r>
              <a:rPr lang="en-GB" sz="1800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wintru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), meaning ‘the fourth and coldest season of the year, winter,’ from Proto-Germanic ‘</a:t>
            </a:r>
            <a:r>
              <a:rPr lang="en-GB" sz="1800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wintruz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’. Did you know that the Anglo-Saxons counted years in ‘winters’?</a:t>
            </a: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555555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 </a:t>
            </a: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202122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Which adjectives might you use to describe winter? Can you think of any similes?</a:t>
            </a: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800" dirty="0">
                <a:solidFill>
                  <a:srgbClr val="555555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 </a:t>
            </a: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70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5</a:t>
            </a:r>
            <a:r>
              <a:rPr lang="en-GB" sz="1800" baseline="300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th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 December</a:t>
            </a:r>
          </a:p>
          <a:p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Winter is an Old English word (plural </a:t>
            </a:r>
            <a:r>
              <a:rPr lang="en-GB" sz="1800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wintru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), meaning ‘the fourth and coldest season of the year, winter,’ from Proto-Germanic ‘</a:t>
            </a:r>
            <a:r>
              <a:rPr lang="en-GB" sz="1800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wintruz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’. Did you know that the Anglo-Saxons counted years in ‘winters’?</a:t>
            </a: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555555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 </a:t>
            </a: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202122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Which adjectives might you use to describe winter? Can you think of any similes?</a:t>
            </a: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800" dirty="0">
                <a:solidFill>
                  <a:srgbClr val="555555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 </a:t>
            </a: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84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December</a:t>
            </a:r>
          </a:p>
          <a:p>
            <a:endParaRPr lang="en-US" dirty="0"/>
          </a:p>
          <a:p>
            <a:r>
              <a:rPr lang="en-US" dirty="0"/>
              <a:t>Day 17 #WinterWonderWords Challenge!</a:t>
            </a:r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#etymology</a:t>
            </a:r>
            <a:r>
              <a:rPr lang="en-GB" dirty="0"/>
              <a:t>: 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Did you know the word reindeer comes from the Old Norse words ‘</a:t>
            </a:r>
            <a:r>
              <a:rPr lang="en-GB" sz="1800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hreinn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’ meaning ‘reindeer’, and ‘</a:t>
            </a:r>
            <a:r>
              <a:rPr lang="en-GB" sz="1800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dýr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’ meaning ‘animal’?</a:t>
            </a:r>
          </a:p>
          <a:p>
            <a:pPr marL="0" indent="0">
              <a:buNone/>
            </a:pPr>
            <a:endParaRPr lang="en-GB" sz="1800" dirty="0">
              <a:solidFill>
                <a:srgbClr val="00B050"/>
              </a:solidFill>
              <a:effectLst/>
              <a:latin typeface="Nunito Sans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1" i="0" u="sng" strike="noStrike" dirty="0">
                <a:solidFill>
                  <a:srgbClr val="002060"/>
                </a:solidFill>
                <a:effectLst/>
                <a:latin typeface="Nunito Sans" pitchFamily="2" charset="0"/>
                <a:hlinkClick r:id="rId3"/>
              </a:rPr>
              <a:t>https://hfl.mobi/Wordutopia</a:t>
            </a:r>
            <a:r>
              <a:rPr lang="en-GB" sz="1800" b="0" i="0" dirty="0">
                <a:solidFill>
                  <a:srgbClr val="00B050"/>
                </a:solidFill>
                <a:effectLst/>
                <a:latin typeface="Nunito Sans" pitchFamily="2" charset="0"/>
              </a:rPr>
              <a:t> </a:t>
            </a:r>
            <a:endParaRPr lang="en-GB" sz="1800" dirty="0"/>
          </a:p>
          <a:p>
            <a:endParaRPr lang="en-GB" sz="1800" dirty="0">
              <a:solidFill>
                <a:srgbClr val="00B050"/>
              </a:solidFill>
              <a:effectLst/>
              <a:latin typeface="Nunito Sans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226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December</a:t>
            </a:r>
          </a:p>
          <a:p>
            <a:endParaRPr lang="en-US" dirty="0"/>
          </a:p>
          <a:p>
            <a:r>
              <a:rPr lang="en-US" dirty="0"/>
              <a:t>Day 17 #WinterWonderWords Challenge!</a:t>
            </a:r>
          </a:p>
          <a:p>
            <a:endParaRPr lang="en-US" dirty="0"/>
          </a:p>
          <a:p>
            <a:r>
              <a:rPr lang="en-US" dirty="0"/>
              <a:t>The #etymology: 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A sleigh is a "vehicle mounted on runners for use on ice and snow," from a Dutch word first recorded in 1703 ‘</a:t>
            </a:r>
            <a:r>
              <a:rPr lang="en-GB" sz="1800" i="1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slee</a:t>
            </a:r>
            <a:r>
              <a:rPr lang="en-GB" sz="1800" i="1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’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, shortened from ‘</a:t>
            </a:r>
            <a:r>
              <a:rPr lang="en-GB" sz="1800" i="1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slede</a:t>
            </a:r>
            <a:r>
              <a:rPr lang="en-GB" sz="1800" i="1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’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. </a:t>
            </a:r>
          </a:p>
          <a:p>
            <a:pPr marL="0" indent="0">
              <a:buNone/>
            </a:pPr>
            <a:endParaRPr lang="en-GB" sz="1800" dirty="0">
              <a:solidFill>
                <a:srgbClr val="00B050"/>
              </a:solidFill>
              <a:effectLst/>
              <a:latin typeface="Nunito Sans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1" i="0" u="sng" strike="noStrike" dirty="0">
                <a:solidFill>
                  <a:srgbClr val="002060"/>
                </a:solidFill>
                <a:effectLst/>
                <a:latin typeface="Nunito Sans" pitchFamily="2" charset="0"/>
                <a:hlinkClick r:id="rId3"/>
              </a:rPr>
              <a:t>https://hfl.mobi/Wordutopia</a:t>
            </a:r>
            <a:r>
              <a:rPr lang="en-GB" sz="1800" b="0" i="0" dirty="0">
                <a:solidFill>
                  <a:srgbClr val="00B050"/>
                </a:solidFill>
                <a:effectLst/>
                <a:latin typeface="Nunito Sans" pitchFamily="2" charset="0"/>
              </a:rPr>
              <a:t> </a:t>
            </a:r>
            <a:endParaRPr lang="en-GB" sz="1800" dirty="0"/>
          </a:p>
          <a:p>
            <a:endParaRPr lang="en-GB" sz="1800" dirty="0">
              <a:solidFill>
                <a:srgbClr val="00B050"/>
              </a:solidFill>
              <a:effectLst/>
              <a:latin typeface="Nunito Sans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75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19</a:t>
            </a:r>
            <a:r>
              <a:rPr lang="en-GB" sz="1800" baseline="30000" dirty="0"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th</a:t>
            </a:r>
            <a:r>
              <a:rPr lang="en-GB" sz="1800" dirty="0"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 December</a:t>
            </a:r>
          </a:p>
          <a:p>
            <a:endParaRPr lang="en-GB" sz="1800" dirty="0">
              <a:effectLst/>
              <a:latin typeface="Nunito Sans" pitchFamily="2" charset="0"/>
              <a:ea typeface="Nunito Sans" pitchFamily="2" charset="0"/>
              <a:cs typeface="Nunito Sans" pitchFamily="2" charset="0"/>
            </a:endParaRPr>
          </a:p>
          <a:p>
            <a:r>
              <a:rPr lang="en-GB" sz="18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 19 #WinterWonderWords Challenge!</a:t>
            </a:r>
          </a:p>
          <a:p>
            <a:pPr>
              <a:spcAft>
                <a:spcPts val="1200"/>
              </a:spcAft>
            </a:pPr>
            <a:r>
              <a:rPr lang="en-GB" sz="1800" b="0" i="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The #etymology: 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Did you know that the word ‘snow’ derives from the old English word ‘snaw’, meaning ‘snow; that which falls as snow’?</a:t>
            </a:r>
          </a:p>
          <a:p>
            <a:pPr>
              <a:spcAft>
                <a:spcPts val="1200"/>
              </a:spcAft>
            </a:pP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1" i="0" u="sng" strike="noStrike" dirty="0">
                <a:solidFill>
                  <a:srgbClr val="002060"/>
                </a:solidFill>
                <a:effectLst/>
                <a:latin typeface="Nunito Sans" pitchFamily="2" charset="0"/>
                <a:hlinkClick r:id="rId3"/>
              </a:rPr>
              <a:t>https://hfl.mobi/Wordutopia</a:t>
            </a:r>
            <a:r>
              <a:rPr lang="en-GB" sz="1800" b="0" i="0" dirty="0">
                <a:solidFill>
                  <a:srgbClr val="00B050"/>
                </a:solidFill>
                <a:effectLst/>
                <a:latin typeface="Nunito Sans" pitchFamily="2" charset="0"/>
              </a:rPr>
              <a:t> </a:t>
            </a:r>
            <a:endParaRPr lang="en-GB" sz="1800" dirty="0"/>
          </a:p>
          <a:p>
            <a:pPr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71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/>
              <a:t>20th</a:t>
            </a:r>
            <a:r>
              <a:rPr lang="en-US" dirty="0"/>
              <a:t> December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Day 20 #WinterWonderWords Challenge</a:t>
            </a:r>
          </a:p>
          <a:p>
            <a:pPr marL="0" indent="0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The #etymology: 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North comes from the Old English ‘</a:t>
            </a:r>
            <a:r>
              <a:rPr lang="en-GB" sz="1800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nord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’, meaning ‘lying to the North’.</a:t>
            </a:r>
            <a:r>
              <a:rPr lang="en-GB" sz="1800" dirty="0">
                <a:solidFill>
                  <a:schemeClr val="tx1"/>
                </a:solidFill>
                <a:effectLst/>
                <a:latin typeface="Nunito Sans" pitchFamily="2" charset="0"/>
                <a:ea typeface="Nunito Sans" pitchFamily="2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Pole – referring to the ‘northern or southern end of Earth's axis’ - is directly from Latin ‘</a:t>
            </a:r>
            <a:r>
              <a:rPr lang="en-GB" sz="1800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polus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’ meaning ‘end of an axis’ and ‘the sky, the heavens’. </a:t>
            </a:r>
          </a:p>
          <a:p>
            <a:pPr marL="0" indent="0">
              <a:buNone/>
            </a:pPr>
            <a:endParaRPr lang="en-GB" sz="1800" dirty="0">
              <a:solidFill>
                <a:srgbClr val="00B050"/>
              </a:solidFill>
              <a:effectLst/>
              <a:latin typeface="Nunito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i="0" u="sng" strike="noStrike" dirty="0">
                <a:solidFill>
                  <a:srgbClr val="002060"/>
                </a:solidFill>
                <a:effectLst/>
                <a:latin typeface="Nunito Sans" pitchFamily="2" charset="0"/>
                <a:hlinkClick r:id="rId3"/>
              </a:rPr>
              <a:t>https://hfl.mobi/Wordutopia</a:t>
            </a:r>
            <a:r>
              <a:rPr lang="en-GB" sz="1200" b="0" i="0" dirty="0">
                <a:solidFill>
                  <a:srgbClr val="00B050"/>
                </a:solidFill>
                <a:effectLst/>
                <a:latin typeface="Nunito Sans" pitchFamily="2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i="0" dirty="0">
              <a:solidFill>
                <a:srgbClr val="00B050"/>
              </a:solidFill>
              <a:effectLst/>
              <a:latin typeface="Nunito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 slide with the #WinterWonderWords challenge of the day on 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The word of the day is: spectacular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The challenge of the day is: How many words can you find with the root word '</a:t>
            </a:r>
            <a:r>
              <a:rPr lang="en-GB" dirty="0" err="1"/>
              <a:t>spect</a:t>
            </a:r>
            <a:r>
              <a:rPr lang="en-GB" dirty="0"/>
              <a:t>'?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Beneath, is the #WinterWonderWords.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In the corner, is a picture of a penguin wearing a long, pointy, red hat and a scarf, carrying a present.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7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FBC5D-9444-4997-B900-DD869E0474B9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35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E03DE-1353-7820-94F5-5077C80B1B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7924" y="2132704"/>
            <a:ext cx="8496945" cy="32491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05C0F1-B3FC-FBB6-289E-9D61ABE7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309" y="764704"/>
            <a:ext cx="8497381" cy="1152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016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loure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A79BB4-7F92-6BDC-AB73-69F4F02532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5B8C15-F304-DB78-E20E-9B4A61D538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61A83-6133-E5F0-A6BC-B39D9784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19125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C3EDA7E-D64E-7703-0DC0-ECF3FACCB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400" y="273600"/>
            <a:ext cx="6814800" cy="585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84784"/>
            <a:ext cx="4011084" cy="4641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12213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90400" y="4802400"/>
            <a:ext cx="7315200" cy="565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815021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E0FA8F-4435-426D-724F-D148BC7EAC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B1C34E-6A83-2F8D-C047-F7D85AEC5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0874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6055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ransitional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73C9A61-4FA9-9B02-7C60-7EFAACD283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239616-595D-CA5B-4273-7A43EA7D81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2400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550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L 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F498C4-237B-214A-E24B-CFBEC4E83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Source (e.g. John Smith, School Business Manager, St Peters School)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Impact statement from HfL – </a:t>
            </a:r>
            <a:br>
              <a:rPr lang="en-US" dirty="0"/>
            </a:br>
            <a:r>
              <a:rPr lang="en-US" dirty="0"/>
              <a:t>a quote, testimonial or other </a:t>
            </a:r>
            <a:br>
              <a:rPr lang="en-US" dirty="0"/>
            </a:br>
            <a:r>
              <a:rPr lang="en-US" dirty="0"/>
              <a:t>across three lines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90261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2329393-8094-E9C5-AAD7-A7BB1999E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E0C0BB-D10D-F785-B04E-FB2AD5D91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10477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1480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B9FAD79-C5CC-972A-DCF7-AEF5F1ABC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 dirty="0">
              <a:latin typeface="Nunito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CC5AF4-B727-1E81-DCDA-9156CC8CA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0464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F48D537-BFE7-AE32-A9C0-4A6FD0D5355F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="0" i="0">
                <a:solidFill>
                  <a:schemeClr val="tx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C5B9A0-1F0B-A134-BAEC-CFF18E98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2494800"/>
            <a:ext cx="9144000" cy="720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AD19510-F010-9F68-D47A-C44696BF9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08" y="641456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668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5E85378-8854-0218-FE1D-F45AC9290C84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9D55AE-9715-81B4-23A3-EF9D73408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2493119"/>
            <a:ext cx="9144372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8F5340-C73A-C047-45A9-C09D83D671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537" y="620688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9782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52CB3-0BB0-0E9E-B6E3-D86415C97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22108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BB9B41-0F4A-2767-0095-FAAFBEEA3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10817"/>
            <a:ext cx="9144372" cy="10081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252B5-6148-C246-ABA6-BC6EB71AA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1627200"/>
            <a:ext cx="9144000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68672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FBBD70-82CD-3A2E-5AC7-9C2240D0F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B7F2E7-61FD-02EF-B7A8-26A5F9E028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00C0D0-34F3-AD35-295C-432D61D9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6315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DC932F-3811-F7D1-D871-C2C3B3B884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318BAF-6AEA-2772-39B1-A39796F56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FA0147-93CA-0F4E-57A2-171E9713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132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E415AD-64F4-43EA-CD6D-36C92616A3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9536" y="2276720"/>
            <a:ext cx="8352928" cy="2952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908720"/>
            <a:ext cx="835292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8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CB6119-F209-490B-5F1C-8BEDAE205AD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47" y="-10292"/>
            <a:ext cx="1770124" cy="2916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6" y="6357600"/>
            <a:ext cx="2733794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C77FB5-FEAB-039F-D790-CE10DD85B72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97">
          <p15:clr>
            <a:srgbClr val="F26B43"/>
          </p15:clr>
        </p15:guide>
        <p15:guide id="2" pos="660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leducation.org/" TargetMode="External"/><Relationship Id="rId2" Type="http://schemas.openxmlformats.org/officeDocument/2006/relationships/hyperlink" Target="https://twitter.com/HertsEnglish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hfleducatio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leducation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664FF9-B4CD-C055-A625-FCC6154E34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Nunito Sans"/>
              </a:rPr>
              <a:t>Brought to you by the HFL Education Primary English Team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latin typeface="Nunito Sans"/>
              </a:rPr>
              <a:t>For more inspiration and support, follow the HFL Education Primary English team on Twitter </a:t>
            </a:r>
            <a:r>
              <a:rPr lang="en-US" dirty="0">
                <a:latin typeface="Nunito Sans"/>
                <a:hlinkClick r:id="rId2"/>
              </a:rPr>
              <a:t>@HertsEnglish</a:t>
            </a:r>
          </a:p>
          <a:p>
            <a:pPr marL="0" indent="0">
              <a:buNone/>
            </a:pPr>
            <a:r>
              <a:rPr lang="en-US" b="1" dirty="0">
                <a:latin typeface="Nunito Sans"/>
              </a:rPr>
              <a:t>HFL Education</a:t>
            </a:r>
          </a:p>
          <a:p>
            <a:pPr marL="0" indent="0">
              <a:buNone/>
            </a:pPr>
            <a:r>
              <a:rPr lang="en-US" dirty="0">
                <a:latin typeface="Nunito Sans"/>
              </a:rPr>
              <a:t>W: </a:t>
            </a:r>
            <a:r>
              <a:rPr lang="en-US" dirty="0">
                <a:latin typeface="Nunito Sans"/>
                <a:hlinkClick r:id="rId3"/>
              </a:rPr>
              <a:t>hfleducation.org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Nunito Sans"/>
              </a:rPr>
              <a:t>T: 03301 628491 </a:t>
            </a:r>
          </a:p>
          <a:p>
            <a:pPr marL="0" indent="0">
              <a:buNone/>
            </a:pPr>
            <a:r>
              <a:rPr lang="en-US" dirty="0">
                <a:latin typeface="Nunito Sans"/>
              </a:rPr>
              <a:t>E: </a:t>
            </a:r>
            <a:r>
              <a:rPr lang="en-US" dirty="0">
                <a:latin typeface="Nunito Sans"/>
                <a:hlinkClick r:id="rId4"/>
              </a:rPr>
              <a:t>info@hfleducation.org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6D2C8E-9932-D52C-56FC-71D5834B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Nunito Sans"/>
              </a:rPr>
              <a:t>#WinterWonderwords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8993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CADAD-C12D-1F07-C29F-D954B4E41D5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96331" y="2557885"/>
            <a:ext cx="7199338" cy="3177184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>
                <a:solidFill>
                  <a:schemeClr val="tx2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Which adjectives might you use to describe winter? 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chemeClr val="tx2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Can you think of any similes?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0261AB8-7AB1-8EB8-2D5D-72A786B42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73" y="3861048"/>
            <a:ext cx="2375192" cy="257922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E8AB10A1-49B6-EC32-988A-24BF38D6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231" y="1124744"/>
            <a:ext cx="8999538" cy="1152525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Word of the day:</a:t>
            </a:r>
            <a:br>
              <a:rPr lang="en-US" sz="6600" dirty="0">
                <a:solidFill>
                  <a:srgbClr val="C00000"/>
                </a:solidFill>
              </a:rPr>
            </a:br>
            <a:r>
              <a:rPr lang="en-US" sz="6600" dirty="0">
                <a:solidFill>
                  <a:srgbClr val="C00000"/>
                </a:solidFill>
              </a:rPr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217013809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CADAD-C12D-1F07-C29F-D954B4E41D5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96331" y="2213921"/>
            <a:ext cx="7199338" cy="3177184"/>
          </a:xfrm>
        </p:spPr>
        <p:txBody>
          <a:bodyPr/>
          <a:lstStyle/>
          <a:p>
            <a:pPr marL="0" indent="0" algn="ctr">
              <a:buNone/>
            </a:pPr>
            <a:endParaRPr lang="en-GB" sz="4000" dirty="0">
              <a:solidFill>
                <a:schemeClr val="tx2"/>
              </a:solidFill>
              <a:effectLst/>
              <a:latin typeface="Nunito Sans" pitchFamily="2" charset="0"/>
              <a:ea typeface="Nunito Sans" pitchFamily="2" charset="0"/>
              <a:cs typeface="Nunito Sans" pitchFamily="2" charset="0"/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chemeClr val="tx2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How many synonyms for cold can you think of in 3 minutes?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8AB10A1-49B6-EC32-988A-24BF38D6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231" y="1124744"/>
            <a:ext cx="8999538" cy="1152525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Word of the day:</a:t>
            </a:r>
            <a:br>
              <a:rPr lang="en-US" sz="6600" dirty="0">
                <a:solidFill>
                  <a:srgbClr val="C00000"/>
                </a:solidFill>
              </a:rPr>
            </a:br>
            <a:r>
              <a:rPr lang="en-US" sz="6600" dirty="0">
                <a:solidFill>
                  <a:srgbClr val="C00000"/>
                </a:solidFill>
              </a:rPr>
              <a:t>COLD</a:t>
            </a:r>
          </a:p>
        </p:txBody>
      </p:sp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6065E2CD-6A65-6810-7798-545551EA1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4366836"/>
            <a:ext cx="4361962" cy="20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812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CADAD-C12D-1F07-C29F-D954B4E41D5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60327" y="2769900"/>
            <a:ext cx="7271346" cy="317718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2"/>
                </a:solidFill>
              </a:rPr>
              <a:t>How many other words can you list that have plurals which don’t add –s or –es?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93BB0B9-F73C-5CC3-5B41-9613CE7EA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6231" y="1185202"/>
            <a:ext cx="8999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US" sz="4800" dirty="0">
                <a:solidFill>
                  <a:srgbClr val="C00000"/>
                </a:solidFill>
              </a:rPr>
              <a:t>Word of the day:</a:t>
            </a:r>
            <a:br>
              <a:rPr lang="en-US" sz="6600" dirty="0">
                <a:solidFill>
                  <a:srgbClr val="C00000"/>
                </a:solidFill>
              </a:rPr>
            </a:br>
            <a:r>
              <a:rPr lang="en-US" sz="6600" dirty="0">
                <a:solidFill>
                  <a:srgbClr val="C00000"/>
                </a:solidFill>
              </a:rPr>
              <a:t>Reindeer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AEB4C0E-8E40-7E85-4F97-777A6DF600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6"/>
          <a:stretch/>
        </p:blipFill>
        <p:spPr>
          <a:xfrm flipH="1">
            <a:off x="9119605" y="4520274"/>
            <a:ext cx="1224136" cy="1790080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F131234-7875-D56D-B036-47FFA371A8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3"/>
          <a:stretch/>
        </p:blipFill>
        <p:spPr>
          <a:xfrm flipH="1">
            <a:off x="10596276" y="4717722"/>
            <a:ext cx="1064600" cy="1790080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8EAD92B-2FD7-BA5A-A2A8-0AFD384A8A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2" r="1"/>
          <a:stretch/>
        </p:blipFill>
        <p:spPr>
          <a:xfrm flipH="1">
            <a:off x="9894056" y="4794560"/>
            <a:ext cx="1010005" cy="17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932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CADAD-C12D-1F07-C29F-D954B4E41D5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60327" y="2769900"/>
            <a:ext cx="7271346" cy="317718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2"/>
                </a:solidFill>
              </a:rPr>
              <a:t>Can you think of specific nouns for vehicles? 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e.g. bulldozer, tank, hot air balloon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93BB0B9-F73C-5CC3-5B41-9613CE7EA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6231" y="1185202"/>
            <a:ext cx="8999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US" sz="4800" dirty="0">
                <a:solidFill>
                  <a:srgbClr val="C00000"/>
                </a:solidFill>
              </a:rPr>
              <a:t>Word of the day:</a:t>
            </a:r>
            <a:br>
              <a:rPr lang="en-US" sz="6600" dirty="0">
                <a:solidFill>
                  <a:srgbClr val="C00000"/>
                </a:solidFill>
              </a:rPr>
            </a:br>
            <a:r>
              <a:rPr lang="en-US" sz="6600" dirty="0">
                <a:solidFill>
                  <a:srgbClr val="C00000"/>
                </a:solidFill>
              </a:rPr>
              <a:t>sleigh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AEB4C0E-8E40-7E85-4F97-777A6DF60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2304" y="4801556"/>
            <a:ext cx="2934622" cy="17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569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CADAD-C12D-1F07-C29F-D954B4E41D5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215679" y="2852936"/>
            <a:ext cx="5760639" cy="3177184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buNone/>
            </a:pPr>
            <a:r>
              <a:rPr lang="en-GB" sz="4000" dirty="0">
                <a:solidFill>
                  <a:schemeClr val="tx2"/>
                </a:solidFill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many compound words can you create using the word ‘snow’? </a:t>
            </a:r>
            <a:r>
              <a:rPr lang="en-GB" sz="4000" dirty="0">
                <a:solidFill>
                  <a:schemeClr val="tx2"/>
                </a:solidFill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GB" sz="4000" dirty="0">
                <a:solidFill>
                  <a:schemeClr val="tx2"/>
                </a:solidFill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snowball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B81C338-9EAE-04CD-2F73-837D0F1B9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6230" y="1484387"/>
            <a:ext cx="8999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US" sz="4800" dirty="0">
                <a:solidFill>
                  <a:srgbClr val="C00000"/>
                </a:solidFill>
              </a:rPr>
              <a:t>Word of the day:</a:t>
            </a:r>
            <a:br>
              <a:rPr lang="en-US" sz="6600" dirty="0">
                <a:solidFill>
                  <a:srgbClr val="C00000"/>
                </a:solidFill>
              </a:rPr>
            </a:br>
            <a:r>
              <a:rPr lang="en-US" sz="6600" dirty="0">
                <a:solidFill>
                  <a:srgbClr val="C00000"/>
                </a:solidFill>
              </a:rPr>
              <a:t>Snow</a:t>
            </a: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36973E5-A3BC-C13A-E5E8-B33B43B7B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014" y="3429000"/>
            <a:ext cx="2799508" cy="303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1004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C35D942-D1C9-87B4-75A8-683B9F9D65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401" y="2276475"/>
            <a:ext cx="5688632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US" sz="5200" dirty="0">
                <a:solidFill>
                  <a:srgbClr val="C00000"/>
                </a:solidFill>
              </a:rPr>
              <a:t>Word of the day:</a:t>
            </a:r>
            <a:br>
              <a:rPr lang="en-US" sz="4800" dirty="0">
                <a:solidFill>
                  <a:srgbClr val="C00000"/>
                </a:solidFill>
              </a:rPr>
            </a:br>
            <a:r>
              <a:rPr lang="en-US" sz="5200" dirty="0">
                <a:solidFill>
                  <a:srgbClr val="C00000"/>
                </a:solidFill>
              </a:rPr>
              <a:t>North Pole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4D8497-D453-7ECA-9304-91649B11A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0" r="3224"/>
          <a:stretch/>
        </p:blipFill>
        <p:spPr>
          <a:xfrm>
            <a:off x="6240016" y="720746"/>
            <a:ext cx="4323209" cy="5638475"/>
          </a:xfrm>
          <a:prstGeom prst="rect">
            <a:avLst/>
          </a:prstGeom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4BA1E87-6BEF-2628-CF30-4D4857249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3539984"/>
            <a:ext cx="2111337" cy="3088134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A260178-F6D2-FC01-43AF-DCC30EAD9508}"/>
              </a:ext>
            </a:extLst>
          </p:cNvPr>
          <p:cNvSpPr txBox="1">
            <a:spLocks/>
          </p:cNvSpPr>
          <p:nvPr/>
        </p:nvSpPr>
        <p:spPr>
          <a:xfrm>
            <a:off x="983434" y="3973078"/>
            <a:ext cx="5112566" cy="1953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2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  <a:defRPr lang="en-US" sz="19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Nunito Sans" pitchFamily="2" charset="77"/>
              <a:buChar char="-"/>
              <a:defRPr lang="en-US" sz="18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GB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2800" dirty="0">
                <a:solidFill>
                  <a:schemeClr val="tx2"/>
                </a:solidFill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you follow the clues to complete the word ladder from Professor Tim </a:t>
            </a:r>
            <a:r>
              <a:rPr lang="en-GB" sz="2800" dirty="0" err="1">
                <a:solidFill>
                  <a:schemeClr val="tx2"/>
                </a:solidFill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Rasinski</a:t>
            </a:r>
            <a:r>
              <a:rPr lang="en-GB" sz="2800" dirty="0">
                <a:solidFill>
                  <a:schemeClr val="tx2"/>
                </a:solidFill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724907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u="none" strike="noStrike" dirty="0">
                <a:solidFill>
                  <a:srgbClr val="000000"/>
                </a:solidFill>
                <a:effectLst/>
              </a:rPr>
              <a:t>HFL Education is a leading national provider of school improvement and business support services, training, and resources, which enable schools, educational settings and multi-academy trusts to deliver a great education. We support those we work with to achieve successful long-term outcomes for their children. We believe that every young person, through access to a great education, should be able to realise their potential, regardless of where they live, their background or circumstances.</a:t>
            </a:r>
          </a:p>
          <a:p>
            <a:pPr marL="0" indent="0">
              <a:buNone/>
            </a:pPr>
            <a:r>
              <a:rPr lang="en-GB" dirty="0"/>
              <a:t>Learn more about us by visiting our website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hfleducation.org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50625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Xmas Background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FL EDUCATION TEMPLATE 1.6.potx" id="{3179A2AB-8074-4516-8E60-2EE2BD6448D4}" vid="{C94AC707-09D2-47DE-B84F-CD97E6EFDD9A}"/>
    </a:ext>
  </a:extLst>
</a:theme>
</file>

<file path=ppt/theme/theme2.xml><?xml version="1.0" encoding="utf-8"?>
<a:theme xmlns:a="http://schemas.openxmlformats.org/drawingml/2006/main" name="HfL standard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4DC712-8723-D54C-97F7-BDEF1606DB14}"/>
    </a:ext>
  </a:extLst>
</a:theme>
</file>

<file path=ppt/theme/theme3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d90682-c000-4035-8bf6-4b74f953736d">
      <Terms xmlns="http://schemas.microsoft.com/office/infopath/2007/PartnerControls"/>
    </lcf76f155ced4ddcb4097134ff3c332f>
    <TaxCatchAll xmlns="eaa86ac4-6f89-4dfd-b4aa-4024b52c59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03AC79FA4124FB8B97F54364EDACC" ma:contentTypeVersion="16" ma:contentTypeDescription="Create a new document." ma:contentTypeScope="" ma:versionID="62fc049b5278090d1653298e323d5a73">
  <xsd:schema xmlns:xsd="http://www.w3.org/2001/XMLSchema" xmlns:xs="http://www.w3.org/2001/XMLSchema" xmlns:p="http://schemas.microsoft.com/office/2006/metadata/properties" xmlns:ns2="8ed90682-c000-4035-8bf6-4b74f953736d" xmlns:ns3="eaa86ac4-6f89-4dfd-b4aa-4024b52c59b4" targetNamespace="http://schemas.microsoft.com/office/2006/metadata/properties" ma:root="true" ma:fieldsID="f74f538d10d9f4ca74a8b86bb2581a1a" ns2:_="" ns3:_="">
    <xsd:import namespace="8ed90682-c000-4035-8bf6-4b74f953736d"/>
    <xsd:import namespace="eaa86ac4-6f89-4dfd-b4aa-4024b52c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90682-c000-4035-8bf6-4b74f9537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436d8f-251b-46dc-bf74-56612f19a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86ac4-6f89-4dfd-b4aa-4024b52c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9e38c3-68d9-4980-8367-81a8c0f3a67c}" ma:internalName="TaxCatchAll" ma:showField="CatchAllData" ma:web="eaa86ac4-6f89-4dfd-b4aa-4024b52c5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B6C083-B0DA-4E04-B05A-18DB5431E8CD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aa86ac4-6f89-4dfd-b4aa-4024b52c59b4"/>
    <ds:schemaRef ds:uri="8ed90682-c000-4035-8bf6-4b74f953736d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BA7098B-A393-468C-9530-1B0067A477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d90682-c000-4035-8bf6-4b74f953736d"/>
    <ds:schemaRef ds:uri="eaa86ac4-6f89-4dfd-b4aa-4024b52c5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953078-C50E-4145-8577-FE836F18FE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HfL standard slides</Template>
  <TotalTime>2963</TotalTime>
  <Words>701</Words>
  <Application>Microsoft Office PowerPoint</Application>
  <PresentationFormat>Widescreen</PresentationFormat>
  <Paragraphs>78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Nunito Sans</vt:lpstr>
      <vt:lpstr>Arial</vt:lpstr>
      <vt:lpstr>Nunito Sans Light</vt:lpstr>
      <vt:lpstr>Wingdings</vt:lpstr>
      <vt:lpstr>Xmas Background</vt:lpstr>
      <vt:lpstr>HfL standard slides</vt:lpstr>
      <vt:lpstr>#WinterWonderwords</vt:lpstr>
      <vt:lpstr>Word of the day: winter</vt:lpstr>
      <vt:lpstr>Word of the day: COLD</vt:lpstr>
      <vt:lpstr>Word of the day: Reindeer</vt:lpstr>
      <vt:lpstr>Word of the day: sleigh</vt:lpstr>
      <vt:lpstr>Word of the day: Snow</vt:lpstr>
      <vt:lpstr>Word of the day: North Pole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 Baker</dc:creator>
  <cp:lastModifiedBy>Fiona Mckenzie-Smith</cp:lastModifiedBy>
  <cp:revision>32</cp:revision>
  <dcterms:created xsi:type="dcterms:W3CDTF">2022-11-15T09:23:38Z</dcterms:created>
  <dcterms:modified xsi:type="dcterms:W3CDTF">2023-01-23T16:54:21Z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0x01010051903AC79FA4124FB8B97F54364EDACC</vt:lpwstr>
  </property>
  <property fmtid="{D5CDD505-2E9C-101B-9397-08002B2CF9AE}" pid="3" name="Order">
    <vt:r8>98200</vt:r8>
  </property>
  <property fmtid="{D5CDD505-2E9C-101B-9397-08002B2CF9AE}" pid="4" name="MediaServiceImageTags">
    <vt:lpwstr/>
  </property>
</Properties>
</file>